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83A4E-EBCA-9F63-D7E7-F2701DACB317}" v="178" dt="2024-12-11T20:02:10.666"/>
    <p1510:client id="{26C932EC-B290-D1D6-DEE2-881CF81B9923}" v="3" dt="2024-12-11T18:28:05.070"/>
    <p1510:client id="{36B3387E-BD27-F882-5996-37EA33F01D63}" v="2" dt="2024-12-11T20:02:47.803"/>
    <p1510:client id="{4BF1BA6C-531C-DDE8-08BC-FB128F54B753}" v="39" dt="2024-12-11T20:43:12.435"/>
    <p1510:client id="{6CE3E898-98FC-3DFF-90C2-D9DFFAE60B72}" v="34" dt="2024-12-11T18:38:03.960"/>
    <p1510:client id="{FBF122F6-58E0-82A7-B9FB-294699042687}" v="250" dt="2024-12-11T20:37:33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57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9819B-2DC4-45BB-989A-E46026B1344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726D4-6578-487A-8B02-17A01680EC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chronic disease trends over time and across states to identify key patterns.</a:t>
          </a:r>
        </a:p>
      </dgm:t>
    </dgm:pt>
    <dgm:pt modelId="{DA267191-8FBB-4DDD-8564-31FD6DC6CC49}" type="parTrans" cxnId="{1170DB4D-97A4-4BB9-8CD7-9522B5F4D4EE}">
      <dgm:prSet/>
      <dgm:spPr/>
      <dgm:t>
        <a:bodyPr/>
        <a:lstStyle/>
        <a:p>
          <a:endParaRPr lang="en-US"/>
        </a:p>
      </dgm:t>
    </dgm:pt>
    <dgm:pt modelId="{8F4AEAE6-5715-4D89-9A1A-47EB66E3416C}" type="sibTrans" cxnId="{1170DB4D-97A4-4BB9-8CD7-9522B5F4D4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15BAC3-D0E4-4FB8-A716-34DD151200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Examine disparity rates across states and demographics to uncover inequities.</a:t>
          </a:r>
        </a:p>
      </dgm:t>
    </dgm:pt>
    <dgm:pt modelId="{2323BF3E-FEA0-430E-92ED-654D20971ECA}" type="parTrans" cxnId="{8D439CE9-95BD-499D-9974-C33E0A86B2D3}">
      <dgm:prSet/>
      <dgm:spPr/>
      <dgm:t>
        <a:bodyPr/>
        <a:lstStyle/>
        <a:p>
          <a:endParaRPr lang="en-US"/>
        </a:p>
      </dgm:t>
    </dgm:pt>
    <dgm:pt modelId="{B75D2B00-98D4-4C63-843B-0E806DD45ACE}" type="sibTrans" cxnId="{8D439CE9-95BD-499D-9974-C33E0A86B2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B61CFE-0683-4220-8FD4-6660F6F599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 geospatial patterns to uncover region-specific public health insights</a:t>
          </a:r>
        </a:p>
      </dgm:t>
    </dgm:pt>
    <dgm:pt modelId="{A93C3E93-314C-4CB9-B9F8-AA382CBD7D0C}" type="parTrans" cxnId="{831D970A-3B7A-4651-A2A7-12AEE8EFB07A}">
      <dgm:prSet/>
      <dgm:spPr/>
      <dgm:t>
        <a:bodyPr/>
        <a:lstStyle/>
        <a:p>
          <a:endParaRPr lang="en-US"/>
        </a:p>
      </dgm:t>
    </dgm:pt>
    <dgm:pt modelId="{2C13673D-97C0-4A15-AC7F-7CE004E8EDF7}" type="sibTrans" cxnId="{831D970A-3B7A-4651-A2A7-12AEE8EFB0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7E9E08-D1BB-487A-923D-23D51D6922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Highlight key public health challenges and opportunities</a:t>
          </a:r>
        </a:p>
      </dgm:t>
    </dgm:pt>
    <dgm:pt modelId="{44E77F70-A7F7-4413-B62C-2E97E611DE6B}" type="parTrans" cxnId="{209D260C-6375-47E2-B546-44775EF47FC5}">
      <dgm:prSet/>
      <dgm:spPr/>
      <dgm:t>
        <a:bodyPr/>
        <a:lstStyle/>
        <a:p>
          <a:endParaRPr lang="en-US"/>
        </a:p>
      </dgm:t>
    </dgm:pt>
    <dgm:pt modelId="{E881446E-507D-407D-BA39-17EF5DD4946B}" type="sibTrans" cxnId="{209D260C-6375-47E2-B546-44775EF47F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640903-A8D9-41A9-8481-416736FC88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Empower stakeholders with interactive tools to explore and interpret the data.</a:t>
          </a:r>
        </a:p>
      </dgm:t>
    </dgm:pt>
    <dgm:pt modelId="{91905131-BB63-4E09-ACB8-48D373AB5620}" type="parTrans" cxnId="{27F4DB2D-5A39-4031-A0C3-D7947C860D39}">
      <dgm:prSet/>
      <dgm:spPr/>
      <dgm:t>
        <a:bodyPr/>
        <a:lstStyle/>
        <a:p>
          <a:endParaRPr lang="en-US"/>
        </a:p>
      </dgm:t>
    </dgm:pt>
    <dgm:pt modelId="{07446111-3DFC-4687-8BB9-C2F7DD4DBBD1}" type="sibTrans" cxnId="{27F4DB2D-5A39-4031-A0C3-D7947C860D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4F3C71-6A6D-440A-8EDF-51B8F47C05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 insights for policymakers to improve health outcomes.</a:t>
          </a:r>
        </a:p>
      </dgm:t>
    </dgm:pt>
    <dgm:pt modelId="{7701FDA6-3924-4E32-8B0C-87512B2075A1}" type="parTrans" cxnId="{2BFB1C71-0E81-4220-878E-1AEA9DAA5738}">
      <dgm:prSet/>
      <dgm:spPr/>
      <dgm:t>
        <a:bodyPr/>
        <a:lstStyle/>
        <a:p>
          <a:endParaRPr lang="en-US"/>
        </a:p>
      </dgm:t>
    </dgm:pt>
    <dgm:pt modelId="{03470945-D191-4173-93E7-D2A486D22E88}" type="sibTrans" cxnId="{2BFB1C71-0E81-4220-878E-1AEA9DAA5738}">
      <dgm:prSet/>
      <dgm:spPr/>
      <dgm:t>
        <a:bodyPr/>
        <a:lstStyle/>
        <a:p>
          <a:endParaRPr lang="en-US"/>
        </a:p>
      </dgm:t>
    </dgm:pt>
    <dgm:pt modelId="{8E73235E-53E8-42F6-9AE4-C392FD53562F}" type="pres">
      <dgm:prSet presAssocID="{80C9819B-2DC4-45BB-989A-E46026B13448}" presName="root" presStyleCnt="0">
        <dgm:presLayoutVars>
          <dgm:dir/>
          <dgm:resizeHandles val="exact"/>
        </dgm:presLayoutVars>
      </dgm:prSet>
      <dgm:spPr/>
    </dgm:pt>
    <dgm:pt modelId="{8BAD492C-845A-418F-B4B2-063350DECB7A}" type="pres">
      <dgm:prSet presAssocID="{80C9819B-2DC4-45BB-989A-E46026B13448}" presName="container" presStyleCnt="0">
        <dgm:presLayoutVars>
          <dgm:dir/>
          <dgm:resizeHandles val="exact"/>
        </dgm:presLayoutVars>
      </dgm:prSet>
      <dgm:spPr/>
    </dgm:pt>
    <dgm:pt modelId="{F752B7DB-1DD4-4C50-B2BE-E6DDC8E76F7E}" type="pres">
      <dgm:prSet presAssocID="{8D5726D4-6578-487A-8B02-17A01680EC43}" presName="compNode" presStyleCnt="0"/>
      <dgm:spPr/>
    </dgm:pt>
    <dgm:pt modelId="{961278C4-51FB-4088-B035-FA0BE68ECA83}" type="pres">
      <dgm:prSet presAssocID="{8D5726D4-6578-487A-8B02-17A01680EC43}" presName="iconBgRect" presStyleLbl="bgShp" presStyleIdx="0" presStyleCnt="6"/>
      <dgm:spPr/>
    </dgm:pt>
    <dgm:pt modelId="{5E7C8D71-3BE5-4010-80E0-AA2B92F48BE0}" type="pres">
      <dgm:prSet presAssocID="{8D5726D4-6578-487A-8B02-17A01680EC4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A77F317-2611-4144-A95B-49B48FA37B3B}" type="pres">
      <dgm:prSet presAssocID="{8D5726D4-6578-487A-8B02-17A01680EC43}" presName="spaceRect" presStyleCnt="0"/>
      <dgm:spPr/>
    </dgm:pt>
    <dgm:pt modelId="{0E9C3AE9-3CD7-42D9-8704-F474357D0F35}" type="pres">
      <dgm:prSet presAssocID="{8D5726D4-6578-487A-8B02-17A01680EC43}" presName="textRect" presStyleLbl="revTx" presStyleIdx="0" presStyleCnt="6">
        <dgm:presLayoutVars>
          <dgm:chMax val="1"/>
          <dgm:chPref val="1"/>
        </dgm:presLayoutVars>
      </dgm:prSet>
      <dgm:spPr/>
    </dgm:pt>
    <dgm:pt modelId="{8AC6D006-AC33-4494-A56F-0571E5294C8D}" type="pres">
      <dgm:prSet presAssocID="{8F4AEAE6-5715-4D89-9A1A-47EB66E3416C}" presName="sibTrans" presStyleLbl="sibTrans2D1" presStyleIdx="0" presStyleCnt="0"/>
      <dgm:spPr/>
    </dgm:pt>
    <dgm:pt modelId="{42FF773C-9CC1-4397-87F9-4205A3A09652}" type="pres">
      <dgm:prSet presAssocID="{A515BAC3-D0E4-4FB8-A716-34DD15120036}" presName="compNode" presStyleCnt="0"/>
      <dgm:spPr/>
    </dgm:pt>
    <dgm:pt modelId="{44D72617-9872-4952-B8A5-87CB94A55D5C}" type="pres">
      <dgm:prSet presAssocID="{A515BAC3-D0E4-4FB8-A716-34DD15120036}" presName="iconBgRect" presStyleLbl="bgShp" presStyleIdx="1" presStyleCnt="6"/>
      <dgm:spPr/>
    </dgm:pt>
    <dgm:pt modelId="{4E8B06B6-D9B9-4FD6-98BF-697A35B21EF4}" type="pres">
      <dgm:prSet presAssocID="{A515BAC3-D0E4-4FB8-A716-34DD1512003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B89C25B-EAC5-4A72-8482-762AEE5B479F}" type="pres">
      <dgm:prSet presAssocID="{A515BAC3-D0E4-4FB8-A716-34DD15120036}" presName="spaceRect" presStyleCnt="0"/>
      <dgm:spPr/>
    </dgm:pt>
    <dgm:pt modelId="{38E3B79B-49D9-4731-BD34-F8BAF1291F71}" type="pres">
      <dgm:prSet presAssocID="{A515BAC3-D0E4-4FB8-A716-34DD15120036}" presName="textRect" presStyleLbl="revTx" presStyleIdx="1" presStyleCnt="6">
        <dgm:presLayoutVars>
          <dgm:chMax val="1"/>
          <dgm:chPref val="1"/>
        </dgm:presLayoutVars>
      </dgm:prSet>
      <dgm:spPr/>
    </dgm:pt>
    <dgm:pt modelId="{DD285C74-D723-442F-B2F0-48835DFA3BBC}" type="pres">
      <dgm:prSet presAssocID="{B75D2B00-98D4-4C63-843B-0E806DD45ACE}" presName="sibTrans" presStyleLbl="sibTrans2D1" presStyleIdx="0" presStyleCnt="0"/>
      <dgm:spPr/>
    </dgm:pt>
    <dgm:pt modelId="{E98E8C91-A870-4FA8-87AF-3EA988C397F6}" type="pres">
      <dgm:prSet presAssocID="{3FB61CFE-0683-4220-8FD4-6660F6F599EC}" presName="compNode" presStyleCnt="0"/>
      <dgm:spPr/>
    </dgm:pt>
    <dgm:pt modelId="{F6816F68-7F98-4C4D-A3E2-F0328E4E93BC}" type="pres">
      <dgm:prSet presAssocID="{3FB61CFE-0683-4220-8FD4-6660F6F599EC}" presName="iconBgRect" presStyleLbl="bgShp" presStyleIdx="2" presStyleCnt="6"/>
      <dgm:spPr/>
    </dgm:pt>
    <dgm:pt modelId="{F605E077-CBF2-4806-8F68-A36B2A0527A3}" type="pres">
      <dgm:prSet presAssocID="{3FB61CFE-0683-4220-8FD4-6660F6F599E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FC5AF0E-42E9-4A3C-9270-354965578551}" type="pres">
      <dgm:prSet presAssocID="{3FB61CFE-0683-4220-8FD4-6660F6F599EC}" presName="spaceRect" presStyleCnt="0"/>
      <dgm:spPr/>
    </dgm:pt>
    <dgm:pt modelId="{8B0710F4-BC9D-4BF8-A94F-A481042C4800}" type="pres">
      <dgm:prSet presAssocID="{3FB61CFE-0683-4220-8FD4-6660F6F599EC}" presName="textRect" presStyleLbl="revTx" presStyleIdx="2" presStyleCnt="6">
        <dgm:presLayoutVars>
          <dgm:chMax val="1"/>
          <dgm:chPref val="1"/>
        </dgm:presLayoutVars>
      </dgm:prSet>
      <dgm:spPr/>
    </dgm:pt>
    <dgm:pt modelId="{32546B68-C4A1-4B6D-999F-D16A9E4799C7}" type="pres">
      <dgm:prSet presAssocID="{2C13673D-97C0-4A15-AC7F-7CE004E8EDF7}" presName="sibTrans" presStyleLbl="sibTrans2D1" presStyleIdx="0" presStyleCnt="0"/>
      <dgm:spPr/>
    </dgm:pt>
    <dgm:pt modelId="{40EBAD6F-547A-4EF4-A7A3-2DA00D62CF94}" type="pres">
      <dgm:prSet presAssocID="{DD7E9E08-D1BB-487A-923D-23D51D6922F4}" presName="compNode" presStyleCnt="0"/>
      <dgm:spPr/>
    </dgm:pt>
    <dgm:pt modelId="{75E48C8A-F1F5-4A5B-9E0A-D9E7BBFC0BCA}" type="pres">
      <dgm:prSet presAssocID="{DD7E9E08-D1BB-487A-923D-23D51D6922F4}" presName="iconBgRect" presStyleLbl="bgShp" presStyleIdx="3" presStyleCnt="6"/>
      <dgm:spPr/>
    </dgm:pt>
    <dgm:pt modelId="{A1A510DC-373C-4575-B9BC-AF0C8E07AABF}" type="pres">
      <dgm:prSet presAssocID="{DD7E9E08-D1BB-487A-923D-23D51D6922F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017DD81E-4CF9-49D8-A092-A01B03E06B54}" type="pres">
      <dgm:prSet presAssocID="{DD7E9E08-D1BB-487A-923D-23D51D6922F4}" presName="spaceRect" presStyleCnt="0"/>
      <dgm:spPr/>
    </dgm:pt>
    <dgm:pt modelId="{59137EE8-5F1B-4F28-97A1-144ECF2EAA99}" type="pres">
      <dgm:prSet presAssocID="{DD7E9E08-D1BB-487A-923D-23D51D6922F4}" presName="textRect" presStyleLbl="revTx" presStyleIdx="3" presStyleCnt="6">
        <dgm:presLayoutVars>
          <dgm:chMax val="1"/>
          <dgm:chPref val="1"/>
        </dgm:presLayoutVars>
      </dgm:prSet>
      <dgm:spPr/>
    </dgm:pt>
    <dgm:pt modelId="{319FF7F3-1B2B-4450-BC35-863D273405EE}" type="pres">
      <dgm:prSet presAssocID="{E881446E-507D-407D-BA39-17EF5DD4946B}" presName="sibTrans" presStyleLbl="sibTrans2D1" presStyleIdx="0" presStyleCnt="0"/>
      <dgm:spPr/>
    </dgm:pt>
    <dgm:pt modelId="{0DB7D594-C41E-42DB-A7C9-F8C03C07399D}" type="pres">
      <dgm:prSet presAssocID="{E5640903-A8D9-41A9-8481-416736FC884A}" presName="compNode" presStyleCnt="0"/>
      <dgm:spPr/>
    </dgm:pt>
    <dgm:pt modelId="{E74F0BF5-7492-4340-9E00-4AD2C546D559}" type="pres">
      <dgm:prSet presAssocID="{E5640903-A8D9-41A9-8481-416736FC884A}" presName="iconBgRect" presStyleLbl="bgShp" presStyleIdx="4" presStyleCnt="6"/>
      <dgm:spPr/>
    </dgm:pt>
    <dgm:pt modelId="{A7D0F187-3DC5-4CA7-8C97-6BC060703D81}" type="pres">
      <dgm:prSet presAssocID="{E5640903-A8D9-41A9-8481-416736FC884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9B8243ED-E85D-4265-A4F2-B9D664B3231B}" type="pres">
      <dgm:prSet presAssocID="{E5640903-A8D9-41A9-8481-416736FC884A}" presName="spaceRect" presStyleCnt="0"/>
      <dgm:spPr/>
    </dgm:pt>
    <dgm:pt modelId="{DF36D574-5379-4F74-BD43-10DE88EB1653}" type="pres">
      <dgm:prSet presAssocID="{E5640903-A8D9-41A9-8481-416736FC884A}" presName="textRect" presStyleLbl="revTx" presStyleIdx="4" presStyleCnt="6">
        <dgm:presLayoutVars>
          <dgm:chMax val="1"/>
          <dgm:chPref val="1"/>
        </dgm:presLayoutVars>
      </dgm:prSet>
      <dgm:spPr/>
    </dgm:pt>
    <dgm:pt modelId="{78A5A429-814A-4E1B-97F0-B57DDE674A72}" type="pres">
      <dgm:prSet presAssocID="{07446111-3DFC-4687-8BB9-C2F7DD4DBBD1}" presName="sibTrans" presStyleLbl="sibTrans2D1" presStyleIdx="0" presStyleCnt="0"/>
      <dgm:spPr/>
    </dgm:pt>
    <dgm:pt modelId="{C279D3AF-3075-4281-B71C-0F89C2D1D9EF}" type="pres">
      <dgm:prSet presAssocID="{AE4F3C71-6A6D-440A-8EDF-51B8F47C0581}" presName="compNode" presStyleCnt="0"/>
      <dgm:spPr/>
    </dgm:pt>
    <dgm:pt modelId="{8A46E5C8-1824-452F-B9E9-0ABA8636C22B}" type="pres">
      <dgm:prSet presAssocID="{AE4F3C71-6A6D-440A-8EDF-51B8F47C0581}" presName="iconBgRect" presStyleLbl="bgShp" presStyleIdx="5" presStyleCnt="6"/>
      <dgm:spPr/>
    </dgm:pt>
    <dgm:pt modelId="{42C4B788-4A66-437B-BF82-B5C698252430}" type="pres">
      <dgm:prSet presAssocID="{AE4F3C71-6A6D-440A-8EDF-51B8F47C058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132E7E43-B2EC-43BF-990B-07AA226B3C35}" type="pres">
      <dgm:prSet presAssocID="{AE4F3C71-6A6D-440A-8EDF-51B8F47C0581}" presName="spaceRect" presStyleCnt="0"/>
      <dgm:spPr/>
    </dgm:pt>
    <dgm:pt modelId="{AA5449BC-6165-4C36-A43D-2AE027D82EEC}" type="pres">
      <dgm:prSet presAssocID="{AE4F3C71-6A6D-440A-8EDF-51B8F47C058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31D970A-3B7A-4651-A2A7-12AEE8EFB07A}" srcId="{80C9819B-2DC4-45BB-989A-E46026B13448}" destId="{3FB61CFE-0683-4220-8FD4-6660F6F599EC}" srcOrd="2" destOrd="0" parTransId="{A93C3E93-314C-4CB9-B9F8-AA382CBD7D0C}" sibTransId="{2C13673D-97C0-4A15-AC7F-7CE004E8EDF7}"/>
    <dgm:cxn modelId="{209D260C-6375-47E2-B546-44775EF47FC5}" srcId="{80C9819B-2DC4-45BB-989A-E46026B13448}" destId="{DD7E9E08-D1BB-487A-923D-23D51D6922F4}" srcOrd="3" destOrd="0" parTransId="{44E77F70-A7F7-4413-B62C-2E97E611DE6B}" sibTransId="{E881446E-507D-407D-BA39-17EF5DD4946B}"/>
    <dgm:cxn modelId="{ACA87115-D994-49EE-A6E2-C192F9B2D694}" type="presOf" srcId="{AE4F3C71-6A6D-440A-8EDF-51B8F47C0581}" destId="{AA5449BC-6165-4C36-A43D-2AE027D82EEC}" srcOrd="0" destOrd="0" presId="urn:microsoft.com/office/officeart/2018/2/layout/IconCircleList"/>
    <dgm:cxn modelId="{27F4DB2D-5A39-4031-A0C3-D7947C860D39}" srcId="{80C9819B-2DC4-45BB-989A-E46026B13448}" destId="{E5640903-A8D9-41A9-8481-416736FC884A}" srcOrd="4" destOrd="0" parTransId="{91905131-BB63-4E09-ACB8-48D373AB5620}" sibTransId="{07446111-3DFC-4687-8BB9-C2F7DD4DBBD1}"/>
    <dgm:cxn modelId="{5422BC3F-084D-42A6-A769-E9D15904F001}" type="presOf" srcId="{3FB61CFE-0683-4220-8FD4-6660F6F599EC}" destId="{8B0710F4-BC9D-4BF8-A94F-A481042C4800}" srcOrd="0" destOrd="0" presId="urn:microsoft.com/office/officeart/2018/2/layout/IconCircleList"/>
    <dgm:cxn modelId="{DDC4225E-9031-45BD-8993-8334BEAEF5C4}" type="presOf" srcId="{E5640903-A8D9-41A9-8481-416736FC884A}" destId="{DF36D574-5379-4F74-BD43-10DE88EB1653}" srcOrd="0" destOrd="0" presId="urn:microsoft.com/office/officeart/2018/2/layout/IconCircleList"/>
    <dgm:cxn modelId="{47C55065-0808-4EC6-BFFB-6FD99BEDCE47}" type="presOf" srcId="{8D5726D4-6578-487A-8B02-17A01680EC43}" destId="{0E9C3AE9-3CD7-42D9-8704-F474357D0F35}" srcOrd="0" destOrd="0" presId="urn:microsoft.com/office/officeart/2018/2/layout/IconCircleList"/>
    <dgm:cxn modelId="{1170DB4D-97A4-4BB9-8CD7-9522B5F4D4EE}" srcId="{80C9819B-2DC4-45BB-989A-E46026B13448}" destId="{8D5726D4-6578-487A-8B02-17A01680EC43}" srcOrd="0" destOrd="0" parTransId="{DA267191-8FBB-4DDD-8564-31FD6DC6CC49}" sibTransId="{8F4AEAE6-5715-4D89-9A1A-47EB66E3416C}"/>
    <dgm:cxn modelId="{2BFB1C71-0E81-4220-878E-1AEA9DAA5738}" srcId="{80C9819B-2DC4-45BB-989A-E46026B13448}" destId="{AE4F3C71-6A6D-440A-8EDF-51B8F47C0581}" srcOrd="5" destOrd="0" parTransId="{7701FDA6-3924-4E32-8B0C-87512B2075A1}" sibTransId="{03470945-D191-4173-93E7-D2A486D22E88}"/>
    <dgm:cxn modelId="{C9963051-8EA9-4223-A47D-1DD2511E341F}" type="presOf" srcId="{E881446E-507D-407D-BA39-17EF5DD4946B}" destId="{319FF7F3-1B2B-4450-BC35-863D273405EE}" srcOrd="0" destOrd="0" presId="urn:microsoft.com/office/officeart/2018/2/layout/IconCircleList"/>
    <dgm:cxn modelId="{4E3AD084-0823-4A93-931B-219FA6ECC0A9}" type="presOf" srcId="{B75D2B00-98D4-4C63-843B-0E806DD45ACE}" destId="{DD285C74-D723-442F-B2F0-48835DFA3BBC}" srcOrd="0" destOrd="0" presId="urn:microsoft.com/office/officeart/2018/2/layout/IconCircleList"/>
    <dgm:cxn modelId="{BE6ED286-BD53-49FE-B24B-F5E8470F9D8A}" type="presOf" srcId="{07446111-3DFC-4687-8BB9-C2F7DD4DBBD1}" destId="{78A5A429-814A-4E1B-97F0-B57DDE674A72}" srcOrd="0" destOrd="0" presId="urn:microsoft.com/office/officeart/2018/2/layout/IconCircleList"/>
    <dgm:cxn modelId="{EA016694-8B7E-447D-AA38-C8414C60418E}" type="presOf" srcId="{8F4AEAE6-5715-4D89-9A1A-47EB66E3416C}" destId="{8AC6D006-AC33-4494-A56F-0571E5294C8D}" srcOrd="0" destOrd="0" presId="urn:microsoft.com/office/officeart/2018/2/layout/IconCircleList"/>
    <dgm:cxn modelId="{216A0DA0-9C67-4BBD-8DE1-C4CDEE350CCD}" type="presOf" srcId="{80C9819B-2DC4-45BB-989A-E46026B13448}" destId="{8E73235E-53E8-42F6-9AE4-C392FD53562F}" srcOrd="0" destOrd="0" presId="urn:microsoft.com/office/officeart/2018/2/layout/IconCircleList"/>
    <dgm:cxn modelId="{26C14AB9-3E1D-480E-BE6A-B860241667B3}" type="presOf" srcId="{DD7E9E08-D1BB-487A-923D-23D51D6922F4}" destId="{59137EE8-5F1B-4F28-97A1-144ECF2EAA99}" srcOrd="0" destOrd="0" presId="urn:microsoft.com/office/officeart/2018/2/layout/IconCircleList"/>
    <dgm:cxn modelId="{4CF5AFC4-B4FB-4F61-B1E7-9DEECA427F72}" type="presOf" srcId="{A515BAC3-D0E4-4FB8-A716-34DD15120036}" destId="{38E3B79B-49D9-4731-BD34-F8BAF1291F71}" srcOrd="0" destOrd="0" presId="urn:microsoft.com/office/officeart/2018/2/layout/IconCircleList"/>
    <dgm:cxn modelId="{9097DDCB-5771-409C-AF0F-CDE6C053DEA8}" type="presOf" srcId="{2C13673D-97C0-4A15-AC7F-7CE004E8EDF7}" destId="{32546B68-C4A1-4B6D-999F-D16A9E4799C7}" srcOrd="0" destOrd="0" presId="urn:microsoft.com/office/officeart/2018/2/layout/IconCircleList"/>
    <dgm:cxn modelId="{8D439CE9-95BD-499D-9974-C33E0A86B2D3}" srcId="{80C9819B-2DC4-45BB-989A-E46026B13448}" destId="{A515BAC3-D0E4-4FB8-A716-34DD15120036}" srcOrd="1" destOrd="0" parTransId="{2323BF3E-FEA0-430E-92ED-654D20971ECA}" sibTransId="{B75D2B00-98D4-4C63-843B-0E806DD45ACE}"/>
    <dgm:cxn modelId="{51F2CD1E-545A-4F34-97A8-11AF4A7970CA}" type="presParOf" srcId="{8E73235E-53E8-42F6-9AE4-C392FD53562F}" destId="{8BAD492C-845A-418F-B4B2-063350DECB7A}" srcOrd="0" destOrd="0" presId="urn:microsoft.com/office/officeart/2018/2/layout/IconCircleList"/>
    <dgm:cxn modelId="{91334329-91E1-4316-913F-80188AF2F1EE}" type="presParOf" srcId="{8BAD492C-845A-418F-B4B2-063350DECB7A}" destId="{F752B7DB-1DD4-4C50-B2BE-E6DDC8E76F7E}" srcOrd="0" destOrd="0" presId="urn:microsoft.com/office/officeart/2018/2/layout/IconCircleList"/>
    <dgm:cxn modelId="{BA599812-938F-488E-9A0C-5567CCEAC576}" type="presParOf" srcId="{F752B7DB-1DD4-4C50-B2BE-E6DDC8E76F7E}" destId="{961278C4-51FB-4088-B035-FA0BE68ECA83}" srcOrd="0" destOrd="0" presId="urn:microsoft.com/office/officeart/2018/2/layout/IconCircleList"/>
    <dgm:cxn modelId="{354D6297-8430-48CE-8015-A36E7DA9DE3A}" type="presParOf" srcId="{F752B7DB-1DD4-4C50-B2BE-E6DDC8E76F7E}" destId="{5E7C8D71-3BE5-4010-80E0-AA2B92F48BE0}" srcOrd="1" destOrd="0" presId="urn:microsoft.com/office/officeart/2018/2/layout/IconCircleList"/>
    <dgm:cxn modelId="{D8871AFA-2A65-4D46-B5AD-E5C92C48151A}" type="presParOf" srcId="{F752B7DB-1DD4-4C50-B2BE-E6DDC8E76F7E}" destId="{BA77F317-2611-4144-A95B-49B48FA37B3B}" srcOrd="2" destOrd="0" presId="urn:microsoft.com/office/officeart/2018/2/layout/IconCircleList"/>
    <dgm:cxn modelId="{03C72906-5F2B-4213-9046-7E56196E17A3}" type="presParOf" srcId="{F752B7DB-1DD4-4C50-B2BE-E6DDC8E76F7E}" destId="{0E9C3AE9-3CD7-42D9-8704-F474357D0F35}" srcOrd="3" destOrd="0" presId="urn:microsoft.com/office/officeart/2018/2/layout/IconCircleList"/>
    <dgm:cxn modelId="{83AB5AA8-A44E-4FB6-972C-CA0D9FD32411}" type="presParOf" srcId="{8BAD492C-845A-418F-B4B2-063350DECB7A}" destId="{8AC6D006-AC33-4494-A56F-0571E5294C8D}" srcOrd="1" destOrd="0" presId="urn:microsoft.com/office/officeart/2018/2/layout/IconCircleList"/>
    <dgm:cxn modelId="{B2C716E3-F7CF-448D-A020-A0BC27A26E3E}" type="presParOf" srcId="{8BAD492C-845A-418F-B4B2-063350DECB7A}" destId="{42FF773C-9CC1-4397-87F9-4205A3A09652}" srcOrd="2" destOrd="0" presId="urn:microsoft.com/office/officeart/2018/2/layout/IconCircleList"/>
    <dgm:cxn modelId="{EFD495E0-D8C2-4370-98E2-37B357F5C5F1}" type="presParOf" srcId="{42FF773C-9CC1-4397-87F9-4205A3A09652}" destId="{44D72617-9872-4952-B8A5-87CB94A55D5C}" srcOrd="0" destOrd="0" presId="urn:microsoft.com/office/officeart/2018/2/layout/IconCircleList"/>
    <dgm:cxn modelId="{27A4FF98-719A-43F0-8428-ADCF855E0AAE}" type="presParOf" srcId="{42FF773C-9CC1-4397-87F9-4205A3A09652}" destId="{4E8B06B6-D9B9-4FD6-98BF-697A35B21EF4}" srcOrd="1" destOrd="0" presId="urn:microsoft.com/office/officeart/2018/2/layout/IconCircleList"/>
    <dgm:cxn modelId="{06D99AE4-59CA-41F0-82B3-D7C30DC7D422}" type="presParOf" srcId="{42FF773C-9CC1-4397-87F9-4205A3A09652}" destId="{4B89C25B-EAC5-4A72-8482-762AEE5B479F}" srcOrd="2" destOrd="0" presId="urn:microsoft.com/office/officeart/2018/2/layout/IconCircleList"/>
    <dgm:cxn modelId="{9B98152B-FCAD-4471-9876-A30F980EED9F}" type="presParOf" srcId="{42FF773C-9CC1-4397-87F9-4205A3A09652}" destId="{38E3B79B-49D9-4731-BD34-F8BAF1291F71}" srcOrd="3" destOrd="0" presId="urn:microsoft.com/office/officeart/2018/2/layout/IconCircleList"/>
    <dgm:cxn modelId="{4B3B9927-ADE5-4DDD-B0EA-6C66A03F0469}" type="presParOf" srcId="{8BAD492C-845A-418F-B4B2-063350DECB7A}" destId="{DD285C74-D723-442F-B2F0-48835DFA3BBC}" srcOrd="3" destOrd="0" presId="urn:microsoft.com/office/officeart/2018/2/layout/IconCircleList"/>
    <dgm:cxn modelId="{53D43B55-E52A-42E3-A2BC-B74335035E35}" type="presParOf" srcId="{8BAD492C-845A-418F-B4B2-063350DECB7A}" destId="{E98E8C91-A870-4FA8-87AF-3EA988C397F6}" srcOrd="4" destOrd="0" presId="urn:microsoft.com/office/officeart/2018/2/layout/IconCircleList"/>
    <dgm:cxn modelId="{F33E659A-58C0-427B-9054-B1481167E387}" type="presParOf" srcId="{E98E8C91-A870-4FA8-87AF-3EA988C397F6}" destId="{F6816F68-7F98-4C4D-A3E2-F0328E4E93BC}" srcOrd="0" destOrd="0" presId="urn:microsoft.com/office/officeart/2018/2/layout/IconCircleList"/>
    <dgm:cxn modelId="{5D4C3B5C-B68D-420D-B9A1-D616D669B897}" type="presParOf" srcId="{E98E8C91-A870-4FA8-87AF-3EA988C397F6}" destId="{F605E077-CBF2-4806-8F68-A36B2A0527A3}" srcOrd="1" destOrd="0" presId="urn:microsoft.com/office/officeart/2018/2/layout/IconCircleList"/>
    <dgm:cxn modelId="{9F3152A8-AFC3-41AA-B7F7-7E0D2E50108F}" type="presParOf" srcId="{E98E8C91-A870-4FA8-87AF-3EA988C397F6}" destId="{FFC5AF0E-42E9-4A3C-9270-354965578551}" srcOrd="2" destOrd="0" presId="urn:microsoft.com/office/officeart/2018/2/layout/IconCircleList"/>
    <dgm:cxn modelId="{92B4AA9D-343A-4ABA-A072-1C5FB0AB3DCD}" type="presParOf" srcId="{E98E8C91-A870-4FA8-87AF-3EA988C397F6}" destId="{8B0710F4-BC9D-4BF8-A94F-A481042C4800}" srcOrd="3" destOrd="0" presId="urn:microsoft.com/office/officeart/2018/2/layout/IconCircleList"/>
    <dgm:cxn modelId="{F02139D5-34A5-4071-BC6A-FA6090F3EBD6}" type="presParOf" srcId="{8BAD492C-845A-418F-B4B2-063350DECB7A}" destId="{32546B68-C4A1-4B6D-999F-D16A9E4799C7}" srcOrd="5" destOrd="0" presId="urn:microsoft.com/office/officeart/2018/2/layout/IconCircleList"/>
    <dgm:cxn modelId="{A4534475-5589-4569-A9DB-2AA7ACAFE698}" type="presParOf" srcId="{8BAD492C-845A-418F-B4B2-063350DECB7A}" destId="{40EBAD6F-547A-4EF4-A7A3-2DA00D62CF94}" srcOrd="6" destOrd="0" presId="urn:microsoft.com/office/officeart/2018/2/layout/IconCircleList"/>
    <dgm:cxn modelId="{3870E705-8536-4E06-A494-356FED40D686}" type="presParOf" srcId="{40EBAD6F-547A-4EF4-A7A3-2DA00D62CF94}" destId="{75E48C8A-F1F5-4A5B-9E0A-D9E7BBFC0BCA}" srcOrd="0" destOrd="0" presId="urn:microsoft.com/office/officeart/2018/2/layout/IconCircleList"/>
    <dgm:cxn modelId="{110136EB-3356-4C40-B038-AFDB14D8310F}" type="presParOf" srcId="{40EBAD6F-547A-4EF4-A7A3-2DA00D62CF94}" destId="{A1A510DC-373C-4575-B9BC-AF0C8E07AABF}" srcOrd="1" destOrd="0" presId="urn:microsoft.com/office/officeart/2018/2/layout/IconCircleList"/>
    <dgm:cxn modelId="{57C228BD-914D-439D-943A-FD8196831878}" type="presParOf" srcId="{40EBAD6F-547A-4EF4-A7A3-2DA00D62CF94}" destId="{017DD81E-4CF9-49D8-A092-A01B03E06B54}" srcOrd="2" destOrd="0" presId="urn:microsoft.com/office/officeart/2018/2/layout/IconCircleList"/>
    <dgm:cxn modelId="{E23C4DA3-F9CB-4C98-8D7B-2DE481D9AF8C}" type="presParOf" srcId="{40EBAD6F-547A-4EF4-A7A3-2DA00D62CF94}" destId="{59137EE8-5F1B-4F28-97A1-144ECF2EAA99}" srcOrd="3" destOrd="0" presId="urn:microsoft.com/office/officeart/2018/2/layout/IconCircleList"/>
    <dgm:cxn modelId="{3C2193E4-A122-4389-B384-8567C4E0D73A}" type="presParOf" srcId="{8BAD492C-845A-418F-B4B2-063350DECB7A}" destId="{319FF7F3-1B2B-4450-BC35-863D273405EE}" srcOrd="7" destOrd="0" presId="urn:microsoft.com/office/officeart/2018/2/layout/IconCircleList"/>
    <dgm:cxn modelId="{B5111CBC-DA42-4716-AC3D-EE7F18F3F054}" type="presParOf" srcId="{8BAD492C-845A-418F-B4B2-063350DECB7A}" destId="{0DB7D594-C41E-42DB-A7C9-F8C03C07399D}" srcOrd="8" destOrd="0" presId="urn:microsoft.com/office/officeart/2018/2/layout/IconCircleList"/>
    <dgm:cxn modelId="{4273948E-F808-4234-B932-DF670E66F663}" type="presParOf" srcId="{0DB7D594-C41E-42DB-A7C9-F8C03C07399D}" destId="{E74F0BF5-7492-4340-9E00-4AD2C546D559}" srcOrd="0" destOrd="0" presId="urn:microsoft.com/office/officeart/2018/2/layout/IconCircleList"/>
    <dgm:cxn modelId="{6DB9FA5F-C8DD-4734-BB64-D309D6E478A3}" type="presParOf" srcId="{0DB7D594-C41E-42DB-A7C9-F8C03C07399D}" destId="{A7D0F187-3DC5-4CA7-8C97-6BC060703D81}" srcOrd="1" destOrd="0" presId="urn:microsoft.com/office/officeart/2018/2/layout/IconCircleList"/>
    <dgm:cxn modelId="{61A00F4C-2EB4-48A6-B57D-27EA321F88FF}" type="presParOf" srcId="{0DB7D594-C41E-42DB-A7C9-F8C03C07399D}" destId="{9B8243ED-E85D-4265-A4F2-B9D664B3231B}" srcOrd="2" destOrd="0" presId="urn:microsoft.com/office/officeart/2018/2/layout/IconCircleList"/>
    <dgm:cxn modelId="{5355AE6A-AB5E-4026-B663-B1834BD99849}" type="presParOf" srcId="{0DB7D594-C41E-42DB-A7C9-F8C03C07399D}" destId="{DF36D574-5379-4F74-BD43-10DE88EB1653}" srcOrd="3" destOrd="0" presId="urn:microsoft.com/office/officeart/2018/2/layout/IconCircleList"/>
    <dgm:cxn modelId="{45AC959D-CEFE-4F83-868F-4D95BEC88163}" type="presParOf" srcId="{8BAD492C-845A-418F-B4B2-063350DECB7A}" destId="{78A5A429-814A-4E1B-97F0-B57DDE674A72}" srcOrd="9" destOrd="0" presId="urn:microsoft.com/office/officeart/2018/2/layout/IconCircleList"/>
    <dgm:cxn modelId="{D15892A4-4FAB-40A7-83F2-F0564F2D09B0}" type="presParOf" srcId="{8BAD492C-845A-418F-B4B2-063350DECB7A}" destId="{C279D3AF-3075-4281-B71C-0F89C2D1D9EF}" srcOrd="10" destOrd="0" presId="urn:microsoft.com/office/officeart/2018/2/layout/IconCircleList"/>
    <dgm:cxn modelId="{99CC64F6-28A4-4339-99B7-42ABFD9188A8}" type="presParOf" srcId="{C279D3AF-3075-4281-B71C-0F89C2D1D9EF}" destId="{8A46E5C8-1824-452F-B9E9-0ABA8636C22B}" srcOrd="0" destOrd="0" presId="urn:microsoft.com/office/officeart/2018/2/layout/IconCircleList"/>
    <dgm:cxn modelId="{CCC3224C-436A-44DF-B01A-FB927226E9FC}" type="presParOf" srcId="{C279D3AF-3075-4281-B71C-0F89C2D1D9EF}" destId="{42C4B788-4A66-437B-BF82-B5C698252430}" srcOrd="1" destOrd="0" presId="urn:microsoft.com/office/officeart/2018/2/layout/IconCircleList"/>
    <dgm:cxn modelId="{8AB4B9D4-216F-447B-ACA6-C217565C2E76}" type="presParOf" srcId="{C279D3AF-3075-4281-B71C-0F89C2D1D9EF}" destId="{132E7E43-B2EC-43BF-990B-07AA226B3C35}" srcOrd="2" destOrd="0" presId="urn:microsoft.com/office/officeart/2018/2/layout/IconCircleList"/>
    <dgm:cxn modelId="{B6C83608-7463-4899-B373-11C2C7E3931A}" type="presParOf" srcId="{C279D3AF-3075-4281-B71C-0F89C2D1D9EF}" destId="{AA5449BC-6165-4C36-A43D-2AE027D82EE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C21A58-9F6A-4BAF-A470-0F1793F5986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D684F0-7C34-4ED4-BB8E-0B7275CB9E79}">
      <dgm:prSet/>
      <dgm:spPr/>
      <dgm:t>
        <a:bodyPr/>
        <a:lstStyle/>
        <a:p>
          <a:r>
            <a:rPr lang="en-US" dirty="0"/>
            <a:t>The CDI dataset contains 309K rows across 34 columns, focusing on chronic diseases like diabetes, asthma, cancer, and sleep disorders.</a:t>
          </a:r>
        </a:p>
      </dgm:t>
    </dgm:pt>
    <dgm:pt modelId="{BC3680BC-2285-4CB0-9340-179027D3648A}" type="parTrans" cxnId="{A775A4DF-8AE1-434E-BF96-503272BF9F21}">
      <dgm:prSet/>
      <dgm:spPr/>
      <dgm:t>
        <a:bodyPr/>
        <a:lstStyle/>
        <a:p>
          <a:endParaRPr lang="en-US"/>
        </a:p>
      </dgm:t>
    </dgm:pt>
    <dgm:pt modelId="{D59E5E7C-7F4B-483E-9263-10E51154C8FD}" type="sibTrans" cxnId="{A775A4DF-8AE1-434E-BF96-503272BF9F21}">
      <dgm:prSet/>
      <dgm:spPr/>
      <dgm:t>
        <a:bodyPr/>
        <a:lstStyle/>
        <a:p>
          <a:endParaRPr lang="en-US"/>
        </a:p>
      </dgm:t>
    </dgm:pt>
    <dgm:pt modelId="{8F9F0A7B-096C-4F0F-A6FA-45BD4AAC2C67}">
      <dgm:prSet/>
      <dgm:spPr/>
      <dgm:t>
        <a:bodyPr/>
        <a:lstStyle/>
        <a:p>
          <a:r>
            <a:rPr lang="en-US" dirty="0"/>
            <a:t>Key data points include: Year, State, Topic, Question, </a:t>
          </a:r>
          <a:r>
            <a:rPr lang="en-US" dirty="0" err="1"/>
            <a:t>DataValue</a:t>
          </a:r>
          <a:r>
            <a:rPr lang="en-US" dirty="0">
              <a:latin typeface="Grandview Display"/>
            </a:rPr>
            <a:t>.</a:t>
          </a:r>
          <a:endParaRPr lang="en-US" dirty="0"/>
        </a:p>
      </dgm:t>
    </dgm:pt>
    <dgm:pt modelId="{5544CD5E-01DD-48E6-B0BA-6E26854569C5}" type="parTrans" cxnId="{5F4019D8-0C36-49AE-95A6-C6083916702E}">
      <dgm:prSet/>
      <dgm:spPr/>
      <dgm:t>
        <a:bodyPr/>
        <a:lstStyle/>
        <a:p>
          <a:endParaRPr lang="en-US"/>
        </a:p>
      </dgm:t>
    </dgm:pt>
    <dgm:pt modelId="{60B0BA4A-0C4C-4E1D-94E0-510241DFB0FB}" type="sibTrans" cxnId="{5F4019D8-0C36-49AE-95A6-C6083916702E}">
      <dgm:prSet/>
      <dgm:spPr/>
      <dgm:t>
        <a:bodyPr/>
        <a:lstStyle/>
        <a:p>
          <a:endParaRPr lang="en-US"/>
        </a:p>
      </dgm:t>
    </dgm:pt>
    <dgm:pt modelId="{F8B60EC6-BA68-48FD-B824-A412AC45F627}">
      <dgm:prSet/>
      <dgm:spPr/>
      <dgm:t>
        <a:bodyPr/>
        <a:lstStyle/>
        <a:p>
          <a:r>
            <a:rPr lang="en-US" dirty="0"/>
            <a:t>Data covers various U.S. states, with data stratified by various categories like age, sex, and Race/Ethnicity.</a:t>
          </a:r>
        </a:p>
      </dgm:t>
    </dgm:pt>
    <dgm:pt modelId="{060A5F42-AC91-48DF-BC2D-53DAE82DEC21}" type="parTrans" cxnId="{09D65EBE-F676-45C6-926A-6B6382FA0406}">
      <dgm:prSet/>
      <dgm:spPr/>
      <dgm:t>
        <a:bodyPr/>
        <a:lstStyle/>
        <a:p>
          <a:endParaRPr lang="en-US"/>
        </a:p>
      </dgm:t>
    </dgm:pt>
    <dgm:pt modelId="{9328A035-BDEE-4C18-AB11-B91EF12662D8}" type="sibTrans" cxnId="{09D65EBE-F676-45C6-926A-6B6382FA0406}">
      <dgm:prSet/>
      <dgm:spPr/>
      <dgm:t>
        <a:bodyPr/>
        <a:lstStyle/>
        <a:p>
          <a:endParaRPr lang="en-US"/>
        </a:p>
      </dgm:t>
    </dgm:pt>
    <dgm:pt modelId="{77784944-1A47-4A50-A3AE-C6C4706AA09B}" type="pres">
      <dgm:prSet presAssocID="{C2C21A58-9F6A-4BAF-A470-0F1793F598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DD9582-9F71-42E2-9AFA-C5C25406D145}" type="pres">
      <dgm:prSet presAssocID="{F4D684F0-7C34-4ED4-BB8E-0B7275CB9E79}" presName="hierRoot1" presStyleCnt="0"/>
      <dgm:spPr/>
    </dgm:pt>
    <dgm:pt modelId="{CC904800-9B65-47F1-BD66-F09D3BA9CF8E}" type="pres">
      <dgm:prSet presAssocID="{F4D684F0-7C34-4ED4-BB8E-0B7275CB9E79}" presName="composite" presStyleCnt="0"/>
      <dgm:spPr/>
    </dgm:pt>
    <dgm:pt modelId="{1FC74A5A-CFA6-49A9-991E-146647CCAEC5}" type="pres">
      <dgm:prSet presAssocID="{F4D684F0-7C34-4ED4-BB8E-0B7275CB9E79}" presName="background" presStyleLbl="node0" presStyleIdx="0" presStyleCnt="3"/>
      <dgm:spPr/>
    </dgm:pt>
    <dgm:pt modelId="{6CC8C198-29BE-4397-A3C9-3F9941DAA800}" type="pres">
      <dgm:prSet presAssocID="{F4D684F0-7C34-4ED4-BB8E-0B7275CB9E79}" presName="text" presStyleLbl="fgAcc0" presStyleIdx="0" presStyleCnt="3">
        <dgm:presLayoutVars>
          <dgm:chPref val="3"/>
        </dgm:presLayoutVars>
      </dgm:prSet>
      <dgm:spPr/>
    </dgm:pt>
    <dgm:pt modelId="{8D0B14FD-DF7D-4428-A849-9CB08CCAD48C}" type="pres">
      <dgm:prSet presAssocID="{F4D684F0-7C34-4ED4-BB8E-0B7275CB9E79}" presName="hierChild2" presStyleCnt="0"/>
      <dgm:spPr/>
    </dgm:pt>
    <dgm:pt modelId="{7FD4488D-9AC8-42A9-901C-ABFAD5982570}" type="pres">
      <dgm:prSet presAssocID="{8F9F0A7B-096C-4F0F-A6FA-45BD4AAC2C67}" presName="hierRoot1" presStyleCnt="0"/>
      <dgm:spPr/>
    </dgm:pt>
    <dgm:pt modelId="{E429756F-9CB7-449F-9760-B49982060345}" type="pres">
      <dgm:prSet presAssocID="{8F9F0A7B-096C-4F0F-A6FA-45BD4AAC2C67}" presName="composite" presStyleCnt="0"/>
      <dgm:spPr/>
    </dgm:pt>
    <dgm:pt modelId="{783D3D5C-ABEE-43FF-80BA-E9F6F659B90A}" type="pres">
      <dgm:prSet presAssocID="{8F9F0A7B-096C-4F0F-A6FA-45BD4AAC2C67}" presName="background" presStyleLbl="node0" presStyleIdx="1" presStyleCnt="3"/>
      <dgm:spPr/>
    </dgm:pt>
    <dgm:pt modelId="{CD06D33C-6D7F-44A7-9D80-BC0E77793E77}" type="pres">
      <dgm:prSet presAssocID="{8F9F0A7B-096C-4F0F-A6FA-45BD4AAC2C67}" presName="text" presStyleLbl="fgAcc0" presStyleIdx="1" presStyleCnt="3">
        <dgm:presLayoutVars>
          <dgm:chPref val="3"/>
        </dgm:presLayoutVars>
      </dgm:prSet>
      <dgm:spPr/>
    </dgm:pt>
    <dgm:pt modelId="{D1CE9707-5050-456B-B4A5-4BB41B4F2FFA}" type="pres">
      <dgm:prSet presAssocID="{8F9F0A7B-096C-4F0F-A6FA-45BD4AAC2C67}" presName="hierChild2" presStyleCnt="0"/>
      <dgm:spPr/>
    </dgm:pt>
    <dgm:pt modelId="{D8048FAE-D9A7-479E-8C4C-C73A1571EF28}" type="pres">
      <dgm:prSet presAssocID="{F8B60EC6-BA68-48FD-B824-A412AC45F627}" presName="hierRoot1" presStyleCnt="0"/>
      <dgm:spPr/>
    </dgm:pt>
    <dgm:pt modelId="{3E2D6C7A-FD49-4960-85B2-70DB4C0B51D6}" type="pres">
      <dgm:prSet presAssocID="{F8B60EC6-BA68-48FD-B824-A412AC45F627}" presName="composite" presStyleCnt="0"/>
      <dgm:spPr/>
    </dgm:pt>
    <dgm:pt modelId="{77CD7A1E-E2B1-4B9C-84A6-6430DC767BB2}" type="pres">
      <dgm:prSet presAssocID="{F8B60EC6-BA68-48FD-B824-A412AC45F627}" presName="background" presStyleLbl="node0" presStyleIdx="2" presStyleCnt="3"/>
      <dgm:spPr/>
    </dgm:pt>
    <dgm:pt modelId="{D37B1A1B-EF7C-4B6D-9BA3-E1096FBE150E}" type="pres">
      <dgm:prSet presAssocID="{F8B60EC6-BA68-48FD-B824-A412AC45F627}" presName="text" presStyleLbl="fgAcc0" presStyleIdx="2" presStyleCnt="3">
        <dgm:presLayoutVars>
          <dgm:chPref val="3"/>
        </dgm:presLayoutVars>
      </dgm:prSet>
      <dgm:spPr/>
    </dgm:pt>
    <dgm:pt modelId="{5A7F2807-D087-49E7-BF10-7A5F150C8D63}" type="pres">
      <dgm:prSet presAssocID="{F8B60EC6-BA68-48FD-B824-A412AC45F627}" presName="hierChild2" presStyleCnt="0"/>
      <dgm:spPr/>
    </dgm:pt>
  </dgm:ptLst>
  <dgm:cxnLst>
    <dgm:cxn modelId="{7D9CF70C-27F5-4457-A9A7-0F254F3AAFE7}" type="presOf" srcId="{C2C21A58-9F6A-4BAF-A470-0F1793F59868}" destId="{77784944-1A47-4A50-A3AE-C6C4706AA09B}" srcOrd="0" destOrd="0" presId="urn:microsoft.com/office/officeart/2005/8/layout/hierarchy1"/>
    <dgm:cxn modelId="{48EA643C-7F04-429E-B36C-396AC82FC52E}" type="presOf" srcId="{F4D684F0-7C34-4ED4-BB8E-0B7275CB9E79}" destId="{6CC8C198-29BE-4397-A3C9-3F9941DAA800}" srcOrd="0" destOrd="0" presId="urn:microsoft.com/office/officeart/2005/8/layout/hierarchy1"/>
    <dgm:cxn modelId="{8D686DB0-3AB7-4F77-98C1-FC90E2BB1E34}" type="presOf" srcId="{F8B60EC6-BA68-48FD-B824-A412AC45F627}" destId="{D37B1A1B-EF7C-4B6D-9BA3-E1096FBE150E}" srcOrd="0" destOrd="0" presId="urn:microsoft.com/office/officeart/2005/8/layout/hierarchy1"/>
    <dgm:cxn modelId="{09D65EBE-F676-45C6-926A-6B6382FA0406}" srcId="{C2C21A58-9F6A-4BAF-A470-0F1793F59868}" destId="{F8B60EC6-BA68-48FD-B824-A412AC45F627}" srcOrd="2" destOrd="0" parTransId="{060A5F42-AC91-48DF-BC2D-53DAE82DEC21}" sibTransId="{9328A035-BDEE-4C18-AB11-B91EF12662D8}"/>
    <dgm:cxn modelId="{5F4019D8-0C36-49AE-95A6-C6083916702E}" srcId="{C2C21A58-9F6A-4BAF-A470-0F1793F59868}" destId="{8F9F0A7B-096C-4F0F-A6FA-45BD4AAC2C67}" srcOrd="1" destOrd="0" parTransId="{5544CD5E-01DD-48E6-B0BA-6E26854569C5}" sibTransId="{60B0BA4A-0C4C-4E1D-94E0-510241DFB0FB}"/>
    <dgm:cxn modelId="{A775A4DF-8AE1-434E-BF96-503272BF9F21}" srcId="{C2C21A58-9F6A-4BAF-A470-0F1793F59868}" destId="{F4D684F0-7C34-4ED4-BB8E-0B7275CB9E79}" srcOrd="0" destOrd="0" parTransId="{BC3680BC-2285-4CB0-9340-179027D3648A}" sibTransId="{D59E5E7C-7F4B-483E-9263-10E51154C8FD}"/>
    <dgm:cxn modelId="{31F105F9-76CB-4EF0-B265-A4EA58BCCD4F}" type="presOf" srcId="{8F9F0A7B-096C-4F0F-A6FA-45BD4AAC2C67}" destId="{CD06D33C-6D7F-44A7-9D80-BC0E77793E77}" srcOrd="0" destOrd="0" presId="urn:microsoft.com/office/officeart/2005/8/layout/hierarchy1"/>
    <dgm:cxn modelId="{7315A8D0-E439-49B4-8409-81E60B3592C6}" type="presParOf" srcId="{77784944-1A47-4A50-A3AE-C6C4706AA09B}" destId="{5ADD9582-9F71-42E2-9AFA-C5C25406D145}" srcOrd="0" destOrd="0" presId="urn:microsoft.com/office/officeart/2005/8/layout/hierarchy1"/>
    <dgm:cxn modelId="{912AF262-0FF5-4F2A-BC79-63B0AA2F4826}" type="presParOf" srcId="{5ADD9582-9F71-42E2-9AFA-C5C25406D145}" destId="{CC904800-9B65-47F1-BD66-F09D3BA9CF8E}" srcOrd="0" destOrd="0" presId="urn:microsoft.com/office/officeart/2005/8/layout/hierarchy1"/>
    <dgm:cxn modelId="{F5499681-778C-454D-ADEC-99880B89F330}" type="presParOf" srcId="{CC904800-9B65-47F1-BD66-F09D3BA9CF8E}" destId="{1FC74A5A-CFA6-49A9-991E-146647CCAEC5}" srcOrd="0" destOrd="0" presId="urn:microsoft.com/office/officeart/2005/8/layout/hierarchy1"/>
    <dgm:cxn modelId="{138BB967-4FF9-471B-B61F-9360D8549A9C}" type="presParOf" srcId="{CC904800-9B65-47F1-BD66-F09D3BA9CF8E}" destId="{6CC8C198-29BE-4397-A3C9-3F9941DAA800}" srcOrd="1" destOrd="0" presId="urn:microsoft.com/office/officeart/2005/8/layout/hierarchy1"/>
    <dgm:cxn modelId="{5D8B5757-96B2-443E-B49E-89C92250C50A}" type="presParOf" srcId="{5ADD9582-9F71-42E2-9AFA-C5C25406D145}" destId="{8D0B14FD-DF7D-4428-A849-9CB08CCAD48C}" srcOrd="1" destOrd="0" presId="urn:microsoft.com/office/officeart/2005/8/layout/hierarchy1"/>
    <dgm:cxn modelId="{E13B1123-807D-4C6C-B3BE-79D84939F86C}" type="presParOf" srcId="{77784944-1A47-4A50-A3AE-C6C4706AA09B}" destId="{7FD4488D-9AC8-42A9-901C-ABFAD5982570}" srcOrd="1" destOrd="0" presId="urn:microsoft.com/office/officeart/2005/8/layout/hierarchy1"/>
    <dgm:cxn modelId="{F07E752C-D4E0-40EA-95FD-DBBFCF718B91}" type="presParOf" srcId="{7FD4488D-9AC8-42A9-901C-ABFAD5982570}" destId="{E429756F-9CB7-449F-9760-B49982060345}" srcOrd="0" destOrd="0" presId="urn:microsoft.com/office/officeart/2005/8/layout/hierarchy1"/>
    <dgm:cxn modelId="{8F6A6C2B-A65A-437B-9FFE-A39C6BDE684B}" type="presParOf" srcId="{E429756F-9CB7-449F-9760-B49982060345}" destId="{783D3D5C-ABEE-43FF-80BA-E9F6F659B90A}" srcOrd="0" destOrd="0" presId="urn:microsoft.com/office/officeart/2005/8/layout/hierarchy1"/>
    <dgm:cxn modelId="{9E1A7F48-316E-4876-B26F-68343372A7DB}" type="presParOf" srcId="{E429756F-9CB7-449F-9760-B49982060345}" destId="{CD06D33C-6D7F-44A7-9D80-BC0E77793E77}" srcOrd="1" destOrd="0" presId="urn:microsoft.com/office/officeart/2005/8/layout/hierarchy1"/>
    <dgm:cxn modelId="{7D722976-1BD5-44F8-BA18-7FE094D2CC9E}" type="presParOf" srcId="{7FD4488D-9AC8-42A9-901C-ABFAD5982570}" destId="{D1CE9707-5050-456B-B4A5-4BB41B4F2FFA}" srcOrd="1" destOrd="0" presId="urn:microsoft.com/office/officeart/2005/8/layout/hierarchy1"/>
    <dgm:cxn modelId="{3970ABC3-B631-46BD-9613-EFDE6EE94D52}" type="presParOf" srcId="{77784944-1A47-4A50-A3AE-C6C4706AA09B}" destId="{D8048FAE-D9A7-479E-8C4C-C73A1571EF28}" srcOrd="2" destOrd="0" presId="urn:microsoft.com/office/officeart/2005/8/layout/hierarchy1"/>
    <dgm:cxn modelId="{887DE790-1223-4A81-BEBA-D673C068FF41}" type="presParOf" srcId="{D8048FAE-D9A7-479E-8C4C-C73A1571EF28}" destId="{3E2D6C7A-FD49-4960-85B2-70DB4C0B51D6}" srcOrd="0" destOrd="0" presId="urn:microsoft.com/office/officeart/2005/8/layout/hierarchy1"/>
    <dgm:cxn modelId="{5C06F3FA-BD05-4EFA-9186-A31EF81FF1BF}" type="presParOf" srcId="{3E2D6C7A-FD49-4960-85B2-70DB4C0B51D6}" destId="{77CD7A1E-E2B1-4B9C-84A6-6430DC767BB2}" srcOrd="0" destOrd="0" presId="urn:microsoft.com/office/officeart/2005/8/layout/hierarchy1"/>
    <dgm:cxn modelId="{4A76F71D-8D42-46DC-A283-ACD423A1621F}" type="presParOf" srcId="{3E2D6C7A-FD49-4960-85B2-70DB4C0B51D6}" destId="{D37B1A1B-EF7C-4B6D-9BA3-E1096FBE150E}" srcOrd="1" destOrd="0" presId="urn:microsoft.com/office/officeart/2005/8/layout/hierarchy1"/>
    <dgm:cxn modelId="{44CD782E-584B-48A3-9EE5-87BAA0FA34D4}" type="presParOf" srcId="{D8048FAE-D9A7-479E-8C4C-C73A1571EF28}" destId="{5A7F2807-D087-49E7-BF10-7A5F150C8D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278C4-51FB-4088-B035-FA0BE68ECA83}">
      <dsp:nvSpPr>
        <dsp:cNvPr id="0" name=""/>
        <dsp:cNvSpPr/>
      </dsp:nvSpPr>
      <dsp:spPr>
        <a:xfrm>
          <a:off x="194507" y="569573"/>
          <a:ext cx="910382" cy="9103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C8D71-3BE5-4010-80E0-AA2B92F48BE0}">
      <dsp:nvSpPr>
        <dsp:cNvPr id="0" name=""/>
        <dsp:cNvSpPr/>
      </dsp:nvSpPr>
      <dsp:spPr>
        <a:xfrm>
          <a:off x="385688" y="760754"/>
          <a:ext cx="528021" cy="528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C3AE9-3CD7-42D9-8704-F474357D0F35}">
      <dsp:nvSpPr>
        <dsp:cNvPr id="0" name=""/>
        <dsp:cNvSpPr/>
      </dsp:nvSpPr>
      <dsp:spPr>
        <a:xfrm>
          <a:off x="1299972" y="569573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Analyze chronic disease trends over time and across states to identify key patterns.</a:t>
          </a:r>
        </a:p>
      </dsp:txBody>
      <dsp:txXfrm>
        <a:off x="1299972" y="569573"/>
        <a:ext cx="2145901" cy="910382"/>
      </dsp:txXfrm>
    </dsp:sp>
    <dsp:sp modelId="{44D72617-9872-4952-B8A5-87CB94A55D5C}">
      <dsp:nvSpPr>
        <dsp:cNvPr id="0" name=""/>
        <dsp:cNvSpPr/>
      </dsp:nvSpPr>
      <dsp:spPr>
        <a:xfrm>
          <a:off x="3819781" y="569573"/>
          <a:ext cx="910382" cy="9103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B06B6-D9B9-4FD6-98BF-697A35B21EF4}">
      <dsp:nvSpPr>
        <dsp:cNvPr id="0" name=""/>
        <dsp:cNvSpPr/>
      </dsp:nvSpPr>
      <dsp:spPr>
        <a:xfrm>
          <a:off x="4010961" y="760754"/>
          <a:ext cx="528021" cy="528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3B79B-49D9-4731-BD34-F8BAF1291F71}">
      <dsp:nvSpPr>
        <dsp:cNvPr id="0" name=""/>
        <dsp:cNvSpPr/>
      </dsp:nvSpPr>
      <dsp:spPr>
        <a:xfrm>
          <a:off x="4925245" y="569573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Examine disparity rates across states and demographics to uncover inequities.</a:t>
          </a:r>
        </a:p>
      </dsp:txBody>
      <dsp:txXfrm>
        <a:off x="4925245" y="569573"/>
        <a:ext cx="2145901" cy="910382"/>
      </dsp:txXfrm>
    </dsp:sp>
    <dsp:sp modelId="{F6816F68-7F98-4C4D-A3E2-F0328E4E93BC}">
      <dsp:nvSpPr>
        <dsp:cNvPr id="0" name=""/>
        <dsp:cNvSpPr/>
      </dsp:nvSpPr>
      <dsp:spPr>
        <a:xfrm>
          <a:off x="7445054" y="569573"/>
          <a:ext cx="910382" cy="9103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5E077-CBF2-4806-8F68-A36B2A0527A3}">
      <dsp:nvSpPr>
        <dsp:cNvPr id="0" name=""/>
        <dsp:cNvSpPr/>
      </dsp:nvSpPr>
      <dsp:spPr>
        <a:xfrm>
          <a:off x="7636234" y="760754"/>
          <a:ext cx="528021" cy="5280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710F4-BC9D-4BF8-A94F-A481042C4800}">
      <dsp:nvSpPr>
        <dsp:cNvPr id="0" name=""/>
        <dsp:cNvSpPr/>
      </dsp:nvSpPr>
      <dsp:spPr>
        <a:xfrm>
          <a:off x="8550518" y="569573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Map geospatial patterns to uncover region-specific public health insights</a:t>
          </a:r>
        </a:p>
      </dsp:txBody>
      <dsp:txXfrm>
        <a:off x="8550518" y="569573"/>
        <a:ext cx="2145901" cy="910382"/>
      </dsp:txXfrm>
    </dsp:sp>
    <dsp:sp modelId="{75E48C8A-F1F5-4A5B-9E0A-D9E7BBFC0BCA}">
      <dsp:nvSpPr>
        <dsp:cNvPr id="0" name=""/>
        <dsp:cNvSpPr/>
      </dsp:nvSpPr>
      <dsp:spPr>
        <a:xfrm>
          <a:off x="194507" y="2086203"/>
          <a:ext cx="910382" cy="9103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510DC-373C-4575-B9BC-AF0C8E07AABF}">
      <dsp:nvSpPr>
        <dsp:cNvPr id="0" name=""/>
        <dsp:cNvSpPr/>
      </dsp:nvSpPr>
      <dsp:spPr>
        <a:xfrm>
          <a:off x="385688" y="2277383"/>
          <a:ext cx="528021" cy="5280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37EE8-5F1B-4F28-97A1-144ECF2EAA99}">
      <dsp:nvSpPr>
        <dsp:cNvPr id="0" name=""/>
        <dsp:cNvSpPr/>
      </dsp:nvSpPr>
      <dsp:spPr>
        <a:xfrm>
          <a:off x="1299972" y="2086203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Highlight key public health challenges and opportunities</a:t>
          </a:r>
        </a:p>
      </dsp:txBody>
      <dsp:txXfrm>
        <a:off x="1299972" y="2086203"/>
        <a:ext cx="2145901" cy="910382"/>
      </dsp:txXfrm>
    </dsp:sp>
    <dsp:sp modelId="{E74F0BF5-7492-4340-9E00-4AD2C546D559}">
      <dsp:nvSpPr>
        <dsp:cNvPr id="0" name=""/>
        <dsp:cNvSpPr/>
      </dsp:nvSpPr>
      <dsp:spPr>
        <a:xfrm>
          <a:off x="3819781" y="2086203"/>
          <a:ext cx="910382" cy="9103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0F187-3DC5-4CA7-8C97-6BC060703D81}">
      <dsp:nvSpPr>
        <dsp:cNvPr id="0" name=""/>
        <dsp:cNvSpPr/>
      </dsp:nvSpPr>
      <dsp:spPr>
        <a:xfrm>
          <a:off x="4010961" y="2277383"/>
          <a:ext cx="528021" cy="5280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6D574-5379-4F74-BD43-10DE88EB1653}">
      <dsp:nvSpPr>
        <dsp:cNvPr id="0" name=""/>
        <dsp:cNvSpPr/>
      </dsp:nvSpPr>
      <dsp:spPr>
        <a:xfrm>
          <a:off x="4925245" y="2086203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Empower stakeholders with interactive tools to explore and interpret the data.</a:t>
          </a:r>
        </a:p>
      </dsp:txBody>
      <dsp:txXfrm>
        <a:off x="4925245" y="2086203"/>
        <a:ext cx="2145901" cy="910382"/>
      </dsp:txXfrm>
    </dsp:sp>
    <dsp:sp modelId="{8A46E5C8-1824-452F-B9E9-0ABA8636C22B}">
      <dsp:nvSpPr>
        <dsp:cNvPr id="0" name=""/>
        <dsp:cNvSpPr/>
      </dsp:nvSpPr>
      <dsp:spPr>
        <a:xfrm>
          <a:off x="7445054" y="2086203"/>
          <a:ext cx="910382" cy="9103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4B788-4A66-437B-BF82-B5C698252430}">
      <dsp:nvSpPr>
        <dsp:cNvPr id="0" name=""/>
        <dsp:cNvSpPr/>
      </dsp:nvSpPr>
      <dsp:spPr>
        <a:xfrm>
          <a:off x="7636234" y="2277383"/>
          <a:ext cx="528021" cy="5280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449BC-6165-4C36-A43D-2AE027D82EEC}">
      <dsp:nvSpPr>
        <dsp:cNvPr id="0" name=""/>
        <dsp:cNvSpPr/>
      </dsp:nvSpPr>
      <dsp:spPr>
        <a:xfrm>
          <a:off x="8550518" y="2086203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Provide insights for policymakers to improve health outcomes.</a:t>
          </a:r>
        </a:p>
      </dsp:txBody>
      <dsp:txXfrm>
        <a:off x="8550518" y="2086203"/>
        <a:ext cx="2145901" cy="910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74A5A-CFA6-49A9-991E-146647CCAEC5}">
      <dsp:nvSpPr>
        <dsp:cNvPr id="0" name=""/>
        <dsp:cNvSpPr/>
      </dsp:nvSpPr>
      <dsp:spPr>
        <a:xfrm>
          <a:off x="0" y="648891"/>
          <a:ext cx="3063073" cy="1945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8C198-29BE-4397-A3C9-3F9941DAA800}">
      <dsp:nvSpPr>
        <dsp:cNvPr id="0" name=""/>
        <dsp:cNvSpPr/>
      </dsp:nvSpPr>
      <dsp:spPr>
        <a:xfrm>
          <a:off x="340341" y="972216"/>
          <a:ext cx="3063073" cy="1945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CDI dataset contains 309K rows across 34 columns, focusing on chronic diseases like diabetes, asthma, cancer, and sleep disorders.</a:t>
          </a:r>
        </a:p>
      </dsp:txBody>
      <dsp:txXfrm>
        <a:off x="397310" y="1029185"/>
        <a:ext cx="2949135" cy="1831113"/>
      </dsp:txXfrm>
    </dsp:sp>
    <dsp:sp modelId="{783D3D5C-ABEE-43FF-80BA-E9F6F659B90A}">
      <dsp:nvSpPr>
        <dsp:cNvPr id="0" name=""/>
        <dsp:cNvSpPr/>
      </dsp:nvSpPr>
      <dsp:spPr>
        <a:xfrm>
          <a:off x="3743756" y="648891"/>
          <a:ext cx="3063073" cy="1945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6D33C-6D7F-44A7-9D80-BC0E77793E77}">
      <dsp:nvSpPr>
        <dsp:cNvPr id="0" name=""/>
        <dsp:cNvSpPr/>
      </dsp:nvSpPr>
      <dsp:spPr>
        <a:xfrm>
          <a:off x="4084097" y="972216"/>
          <a:ext cx="3063073" cy="1945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Key data points include: Year, State, Topic, Question, </a:t>
          </a:r>
          <a:r>
            <a:rPr lang="en-US" sz="2000" kern="1200" dirty="0" err="1"/>
            <a:t>DataValue</a:t>
          </a:r>
          <a:r>
            <a:rPr lang="en-US" sz="2000" kern="1200" dirty="0">
              <a:latin typeface="Grandview Display"/>
            </a:rPr>
            <a:t>.</a:t>
          </a:r>
          <a:endParaRPr lang="en-US" sz="2000" kern="1200" dirty="0"/>
        </a:p>
      </dsp:txBody>
      <dsp:txXfrm>
        <a:off x="4141066" y="1029185"/>
        <a:ext cx="2949135" cy="1831113"/>
      </dsp:txXfrm>
    </dsp:sp>
    <dsp:sp modelId="{77CD7A1E-E2B1-4B9C-84A6-6430DC767BB2}">
      <dsp:nvSpPr>
        <dsp:cNvPr id="0" name=""/>
        <dsp:cNvSpPr/>
      </dsp:nvSpPr>
      <dsp:spPr>
        <a:xfrm>
          <a:off x="7487513" y="648891"/>
          <a:ext cx="3063073" cy="1945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B1A1B-EF7C-4B6D-9BA3-E1096FBE150E}">
      <dsp:nvSpPr>
        <dsp:cNvPr id="0" name=""/>
        <dsp:cNvSpPr/>
      </dsp:nvSpPr>
      <dsp:spPr>
        <a:xfrm>
          <a:off x="7827854" y="972216"/>
          <a:ext cx="3063073" cy="1945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covers various U.S. states, with data stratified by various categories like age, sex, and Race/Ethnicity.</a:t>
          </a:r>
        </a:p>
      </dsp:txBody>
      <dsp:txXfrm>
        <a:off x="7884823" y="1029185"/>
        <a:ext cx="2949135" cy="1831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0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64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23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517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7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18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2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44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dc.gov/Chronic-Disease-Indicators/U-S-Chronic-Disease-Indicators/hksd-2xuw/about_dat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Glass Rendering Of Chemical Compounds">
            <a:extLst>
              <a:ext uri="{FF2B5EF4-FFF2-40B4-BE49-F238E27FC236}">
                <a16:creationId xmlns:a16="http://schemas.microsoft.com/office/drawing/2014/main" id="{9B1BE76F-0C05-76FD-C2E6-160AE1B04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6250" b="625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4531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n-US" sz="5000">
                <a:solidFill>
                  <a:srgbClr val="FFFFFF"/>
                </a:solidFill>
              </a:rPr>
              <a:t>CHRONIC DISEASES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69" y="4785405"/>
            <a:ext cx="4705924" cy="206993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>
                <a:solidFill>
                  <a:srgbClr val="FFFFFF"/>
                </a:solidFill>
                <a:latin typeface="Grandview Display"/>
              </a:rPr>
              <a:t>GROUP-3</a:t>
            </a:r>
            <a:endParaRPr lang="en-US" sz="1400"/>
          </a:p>
          <a:p>
            <a:pPr>
              <a:lnSpc>
                <a:spcPct val="120000"/>
              </a:lnSpc>
            </a:pPr>
            <a:r>
              <a:rPr lang="en-US" sz="1400">
                <a:solidFill>
                  <a:srgbClr val="FFFFFF"/>
                </a:solidFill>
                <a:latin typeface="Grandview Display"/>
                <a:cs typeface="Arial"/>
              </a:rPr>
              <a:t>•</a:t>
            </a:r>
            <a:r>
              <a:rPr lang="en-US" sz="1400">
                <a:solidFill>
                  <a:srgbClr val="FFFFFF"/>
                </a:solidFill>
                <a:latin typeface="Grandview Display"/>
              </a:rPr>
              <a:t>Kushwanth Sai Chandu </a:t>
            </a:r>
            <a:r>
              <a:rPr lang="en-US" sz="1400" err="1">
                <a:solidFill>
                  <a:srgbClr val="FFFFFF"/>
                </a:solidFill>
                <a:latin typeface="Grandview Display"/>
              </a:rPr>
              <a:t>Meesala</a:t>
            </a:r>
            <a:endParaRPr lang="en-US" sz="1400">
              <a:solidFill>
                <a:srgbClr val="FFFFFF"/>
              </a:solidFill>
              <a:latin typeface="Grandview Display"/>
            </a:endParaRPr>
          </a:p>
          <a:p>
            <a:pPr>
              <a:lnSpc>
                <a:spcPct val="120000"/>
              </a:lnSpc>
            </a:pPr>
            <a:r>
              <a:rPr lang="en-US" sz="1400">
                <a:solidFill>
                  <a:srgbClr val="FFFFFF"/>
                </a:solidFill>
                <a:latin typeface="Grandview Display"/>
                <a:cs typeface="Arial"/>
              </a:rPr>
              <a:t>•</a:t>
            </a:r>
            <a:r>
              <a:rPr lang="en-US" sz="1400">
                <a:solidFill>
                  <a:srgbClr val="FFFFFF"/>
                </a:solidFill>
                <a:latin typeface="Grandview Display"/>
              </a:rPr>
              <a:t>Sindy Siddharth Reddy Kolli</a:t>
            </a:r>
          </a:p>
          <a:p>
            <a:pPr>
              <a:lnSpc>
                <a:spcPct val="120000"/>
              </a:lnSpc>
            </a:pPr>
            <a:r>
              <a:rPr lang="en-US" sz="1400">
                <a:solidFill>
                  <a:srgbClr val="FFFFFF"/>
                </a:solidFill>
                <a:latin typeface="Grandview Display"/>
                <a:cs typeface="Arial"/>
              </a:rPr>
              <a:t>•</a:t>
            </a:r>
            <a:r>
              <a:rPr lang="en-US" sz="1400" err="1">
                <a:solidFill>
                  <a:srgbClr val="FFFFFF"/>
                </a:solidFill>
                <a:latin typeface="Grandview Display"/>
              </a:rPr>
              <a:t>Tharuni</a:t>
            </a:r>
            <a:r>
              <a:rPr lang="en-US" sz="1400">
                <a:solidFill>
                  <a:srgbClr val="FFFFFF"/>
                </a:solidFill>
                <a:latin typeface="Grandview Display"/>
              </a:rPr>
              <a:t> Tekula</a:t>
            </a:r>
          </a:p>
          <a:p>
            <a:pPr>
              <a:lnSpc>
                <a:spcPct val="120000"/>
              </a:lnSpc>
            </a:pPr>
            <a:r>
              <a:rPr lang="en-US" sz="1400">
                <a:solidFill>
                  <a:srgbClr val="FFFFFF"/>
                </a:solidFill>
                <a:latin typeface="Grandview Display"/>
                <a:cs typeface="Arial"/>
              </a:rPr>
              <a:t>•</a:t>
            </a:r>
            <a:r>
              <a:rPr lang="en-US" sz="1400">
                <a:solidFill>
                  <a:srgbClr val="FFFFFF"/>
                </a:solidFill>
                <a:latin typeface="Grandview Display"/>
              </a:rPr>
              <a:t>Yeshwanth </a:t>
            </a:r>
            <a:r>
              <a:rPr lang="en-US" sz="1400" err="1">
                <a:solidFill>
                  <a:srgbClr val="FFFFFF"/>
                </a:solidFill>
                <a:latin typeface="Grandview Display"/>
              </a:rPr>
              <a:t>LalpetVari</a:t>
            </a:r>
            <a:endParaRPr lang="en-US" sz="1400">
              <a:solidFill>
                <a:srgbClr val="FFFFFF"/>
              </a:solidFill>
              <a:latin typeface="Grandview Display"/>
            </a:endParaRPr>
          </a:p>
          <a:p>
            <a:pPr algn="r">
              <a:lnSpc>
                <a:spcPct val="120000"/>
              </a:lnSpc>
            </a:pPr>
            <a:endParaRPr lang="en-US" sz="7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A23A54CD-0CEA-7737-6773-5362C027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46" t="5327"/>
          <a:stretch/>
        </p:blipFill>
        <p:spPr>
          <a:xfrm>
            <a:off x="2162897" y="1297466"/>
            <a:ext cx="8523292" cy="534099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92E400-F22A-44BC-6614-CB6E16E42A47}"/>
              </a:ext>
            </a:extLst>
          </p:cNvPr>
          <p:cNvSpPr txBox="1">
            <a:spLocks/>
          </p:cNvSpPr>
          <p:nvPr/>
        </p:nvSpPr>
        <p:spPr>
          <a:xfrm>
            <a:off x="792479" y="15240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>
                <a:latin typeface="Aptos Display"/>
              </a:rPr>
              <a:t>3. Geospatial Distribution of Chronic Liver Disease Mortality</a:t>
            </a:r>
          </a:p>
        </p:txBody>
      </p:sp>
    </p:spTree>
    <p:extLst>
      <p:ext uri="{BB962C8B-B14F-4D97-AF65-F5344CB8AC3E}">
        <p14:creationId xmlns:p14="http://schemas.microsoft.com/office/powerpoint/2010/main" val="267275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92E400-F22A-44BC-6614-CB6E16E42A47}"/>
              </a:ext>
            </a:extLst>
          </p:cNvPr>
          <p:cNvSpPr txBox="1">
            <a:spLocks/>
          </p:cNvSpPr>
          <p:nvPr/>
        </p:nvSpPr>
        <p:spPr>
          <a:xfrm>
            <a:off x="792479" y="15240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>
                <a:latin typeface="Aptos Display"/>
              </a:rPr>
              <a:t>4. Interactive Dashboard</a:t>
            </a:r>
          </a:p>
        </p:txBody>
      </p:sp>
      <p:pic>
        <p:nvPicPr>
          <p:cNvPr id="4" name="Content Placeholder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EADCD261-B399-978C-91B2-B06355FB0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19" y="2352736"/>
            <a:ext cx="10104170" cy="4144552"/>
          </a:xfrm>
        </p:spPr>
      </p:pic>
    </p:spTree>
    <p:extLst>
      <p:ext uri="{BB962C8B-B14F-4D97-AF65-F5344CB8AC3E}">
        <p14:creationId xmlns:p14="http://schemas.microsoft.com/office/powerpoint/2010/main" val="257306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F70845A4-B20F-BDC5-D856-D8D46525B0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19" r="24479" b="-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BCB67-11B0-81FC-B419-D20D1AC8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9E28F-AD3E-2A0E-E674-9111B709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•</a:t>
            </a:r>
            <a:r>
              <a:rPr lang="en-US">
                <a:latin typeface="Aptos"/>
              </a:rPr>
              <a:t>The data reveals significant regional and demographic disparities in chronic disease prevalence and mortality, with certain states like California and Florida showing consistently higher rates.</a:t>
            </a:r>
            <a:endParaRPr lang="en-US"/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•</a:t>
            </a:r>
            <a:r>
              <a:rPr lang="en-US">
                <a:latin typeface="Aptos"/>
              </a:rPr>
              <a:t>The COVID-19 pandemic likely influenced the increase in mortality rates, especially in 2020, as external factors exacerbated underlying health conditions.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8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9E16EDD5-C47D-7332-4F65-35166CA1E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6688" r="23263" b="-1"/>
          <a:stretch/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38CE3-3283-6BD5-B217-11F7509B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Insights for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ED4B6-C1BD-4C89-14E4-968CE54C2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986" y="1592476"/>
            <a:ext cx="5288049" cy="52669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• </a:t>
            </a:r>
            <a:r>
              <a:rPr lang="en-US" dirty="0">
                <a:latin typeface="Aptos"/>
              </a:rPr>
              <a:t>Tailored public health strategies and interventions should be implemented in regions with high mortality rates to address chronic disease trends effectively.</a:t>
            </a:r>
            <a:endParaRPr lang="en-US"/>
          </a:p>
          <a:p>
            <a:pPr marL="0" indent="0">
              <a:buNone/>
            </a:pPr>
            <a:endParaRPr lang="en-US">
              <a:latin typeface="Aptos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• </a:t>
            </a:r>
            <a:r>
              <a:rPr lang="en-US" dirty="0">
                <a:latin typeface="Aptos"/>
              </a:rPr>
              <a:t>Continuous monitoring and targeted outreach to high-risk populations, such as those in states with rising trends, can help mitigate future health crises and reduce mortality rates.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2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53EAA-72D1-D220-A4D4-11AF10F3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9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93CC-47D2-F239-E08C-A3235B22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A17D1B5-CA25-4610-5795-094979107A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60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cow looking at the camera&#10;&#10;Description automatically generated">
            <a:extLst>
              <a:ext uri="{FF2B5EF4-FFF2-40B4-BE49-F238E27FC236}">
                <a16:creationId xmlns:a16="http://schemas.microsoft.com/office/drawing/2014/main" id="{43E87AA6-4004-297B-3371-9F455DC9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849"/>
          <a:stretch/>
        </p:blipFill>
        <p:spPr>
          <a:xfrm>
            <a:off x="660991" y="10"/>
            <a:ext cx="10870017" cy="465155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E16288-B796-F4A2-B5E0-55AADE267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3" y="4895273"/>
            <a:ext cx="3550790" cy="1476533"/>
          </a:xfrm>
        </p:spPr>
        <p:txBody>
          <a:bodyPr anchor="ctr">
            <a:normAutofit/>
          </a:bodyPr>
          <a:lstStyle/>
          <a:p>
            <a:r>
              <a:rPr lang="en-US" sz="3600" b="0" dirty="0">
                <a:latin typeface="Aptos Display"/>
              </a:rPr>
              <a:t>Data Source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3D58-0E25-C17D-AC94-DC50931E7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871" y="5383426"/>
            <a:ext cx="6658234" cy="14765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The Chronic Disease Indicators (CDI) dataset is sourced from the CDC’s Centers for Disease Control and Prevention portal.</a:t>
            </a:r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  <a:hlinkClick r:id="rId3"/>
              </a:rPr>
              <a:t>https://data.cdc.gov/Chronic-Disease-Indicators/U-S-Chronic-Disease-Indicators/hksd-2xuw/about_data</a:t>
            </a:r>
            <a:endParaRPr lang="en-US" sz="1700"/>
          </a:p>
          <a:p>
            <a:pPr>
              <a:lnSpc>
                <a:spcPct val="110000"/>
              </a:lnSpc>
            </a:pPr>
            <a:endParaRPr lang="en-US" sz="17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21731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D551-4857-2C73-0D84-F134C6BF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Aptos Display"/>
              </a:rPr>
              <a:t>Data Description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808E73-AD80-14BC-51D2-F7FCA89EDD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60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132E5-AFF9-F95A-2D0C-A72762BA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Libraries 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8AF2E67A-BB8A-A182-E81B-7B1FCEE77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472"/>
            <a:ext cx="10890929" cy="36667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Pandas</a:t>
            </a:r>
            <a:r>
              <a:rPr lang="en-US" dirty="0">
                <a:ea typeface="+mn-lt"/>
                <a:cs typeface="+mn-lt"/>
              </a:rPr>
              <a:t> - For data manipulation and analysis.</a:t>
            </a:r>
          </a:p>
          <a:p>
            <a:r>
              <a:rPr lang="en-US" b="1" dirty="0">
                <a:ea typeface="+mn-lt"/>
                <a:cs typeface="+mn-lt"/>
              </a:rPr>
              <a:t>NumPy</a:t>
            </a:r>
            <a:r>
              <a:rPr lang="en-US" dirty="0">
                <a:ea typeface="+mn-lt"/>
                <a:cs typeface="+mn-lt"/>
              </a:rPr>
              <a:t> -  For numerical operations and handling missing values efficiently.</a:t>
            </a:r>
          </a:p>
          <a:p>
            <a:r>
              <a:rPr lang="en-US" b="1" dirty="0">
                <a:ea typeface="+mn-lt"/>
                <a:cs typeface="+mn-lt"/>
              </a:rPr>
              <a:t>Matplotlib</a:t>
            </a:r>
            <a:r>
              <a:rPr lang="en-US" dirty="0">
                <a:ea typeface="+mn-lt"/>
                <a:cs typeface="+mn-lt"/>
              </a:rPr>
              <a:t> - Used for creating static, interactive, and animated visualizations such as graphs and charts.</a:t>
            </a:r>
          </a:p>
          <a:p>
            <a:r>
              <a:rPr lang="en-US" b="1" dirty="0" err="1">
                <a:ea typeface="+mn-lt"/>
                <a:cs typeface="+mn-lt"/>
              </a:rPr>
              <a:t>IPython.display</a:t>
            </a:r>
            <a:r>
              <a:rPr lang="en-US" dirty="0">
                <a:ea typeface="+mn-lt"/>
                <a:cs typeface="+mn-lt"/>
              </a:rPr>
              <a:t> - For displaying HTML content (e.g., styled </a:t>
            </a:r>
            <a:r>
              <a:rPr lang="en-US" dirty="0" err="1">
                <a:ea typeface="+mn-lt"/>
                <a:cs typeface="+mn-lt"/>
              </a:rPr>
              <a:t>DataFrame</a:t>
            </a:r>
            <a:r>
              <a:rPr lang="en-US" dirty="0">
                <a:ea typeface="+mn-lt"/>
                <a:cs typeface="+mn-lt"/>
              </a:rPr>
              <a:t> tables)</a:t>
            </a:r>
          </a:p>
          <a:p>
            <a:r>
              <a:rPr lang="en-US" b="1" dirty="0" err="1">
                <a:ea typeface="+mn-lt"/>
                <a:cs typeface="+mn-lt"/>
              </a:rPr>
              <a:t>Cartopy</a:t>
            </a:r>
            <a:r>
              <a:rPr lang="en-US" dirty="0">
                <a:ea typeface="+mn-lt"/>
                <a:cs typeface="+mn-lt"/>
              </a:rPr>
              <a:t> - For geospatial data visualization.</a:t>
            </a:r>
          </a:p>
          <a:p>
            <a:r>
              <a:rPr lang="en-US" b="1" dirty="0">
                <a:ea typeface="+mn-lt"/>
                <a:cs typeface="+mn-lt"/>
              </a:rPr>
              <a:t>Dash</a:t>
            </a:r>
            <a:r>
              <a:rPr lang="en-US" dirty="0">
                <a:ea typeface="+mn-lt"/>
                <a:cs typeface="+mn-lt"/>
              </a:rPr>
              <a:t> - For building interactive, data-driven dashboards.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1E2835-13A9-CE41-5BA6-8BF45C9E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84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14E863BF-1719-A5FF-C8C0-43A523F7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D7190-FE77-898E-326F-3D08BD97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010" y="3198716"/>
            <a:ext cx="5590060" cy="1097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Code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46080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B95B-2B8E-DAE6-BAC6-68FC7909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FF1A0-D202-ADCE-5E68-974D57C0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46950"/>
            <a:ext cx="10890928" cy="7832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Aptos Display"/>
              </a:rPr>
              <a:t>National Trend of Asthma &amp; Diabetes Mortality Rates Over Years</a:t>
            </a:r>
            <a:endParaRPr lang="en-US" sz="2800" dirty="0"/>
          </a:p>
        </p:txBody>
      </p:sp>
      <p:pic>
        <p:nvPicPr>
          <p:cNvPr id="4" name="Picture 3" descr="A graph with red line&#10;&#10;Description automatically generated">
            <a:extLst>
              <a:ext uri="{FF2B5EF4-FFF2-40B4-BE49-F238E27FC236}">
                <a16:creationId xmlns:a16="http://schemas.microsoft.com/office/drawing/2014/main" id="{EBADD1CF-F14F-2459-0F2C-BFB317E5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82" y="3034816"/>
            <a:ext cx="5081589" cy="3300414"/>
          </a:xfrm>
          <a:prstGeom prst="rect">
            <a:avLst/>
          </a:prstGeom>
        </p:spPr>
      </p:pic>
      <p:pic>
        <p:nvPicPr>
          <p:cNvPr id="5" name="Picture 4" descr="A graph of diabetes with a blue line&#10;&#10;Description automatically generated">
            <a:extLst>
              <a:ext uri="{FF2B5EF4-FFF2-40B4-BE49-F238E27FC236}">
                <a16:creationId xmlns:a16="http://schemas.microsoft.com/office/drawing/2014/main" id="{F14228DA-BF0B-E293-E823-E3DBA94F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05" y="2910390"/>
            <a:ext cx="5186112" cy="341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2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FF1A0-D202-ADCE-5E68-974D57C0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06" y="1464897"/>
            <a:ext cx="10890928" cy="7832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ptos Display"/>
              </a:rPr>
              <a:t>Summary Tables of Asthma &amp; Diabetes Mortality Rates (2019-2021)</a:t>
            </a:r>
            <a:endParaRPr lang="en-US" sz="2800" dirty="0"/>
          </a:p>
        </p:txBody>
      </p:sp>
      <p:pic>
        <p:nvPicPr>
          <p:cNvPr id="9" name="Picture 8" descr="A table with numbers and a number of states&#10;&#10;Description automatically generated">
            <a:extLst>
              <a:ext uri="{FF2B5EF4-FFF2-40B4-BE49-F238E27FC236}">
                <a16:creationId xmlns:a16="http://schemas.microsoft.com/office/drawing/2014/main" id="{72FB0234-1053-E37E-5AF7-DD38F3B2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01" y="2245895"/>
            <a:ext cx="3841192" cy="4291264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AA0E8B-8148-A561-6CB9-C3693556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33" y="2240756"/>
            <a:ext cx="4119525" cy="426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7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seased patients&#10;&#10;Description automatically generated">
            <a:extLst>
              <a:ext uri="{FF2B5EF4-FFF2-40B4-BE49-F238E27FC236}">
                <a16:creationId xmlns:a16="http://schemas.microsoft.com/office/drawing/2014/main" id="{0B76E677-9ECF-7860-EDF1-655F34C7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43" y="2056899"/>
            <a:ext cx="7212807" cy="43910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C6E662-40AF-ABD2-04DD-0CC05E927778}"/>
              </a:ext>
            </a:extLst>
          </p:cNvPr>
          <p:cNvSpPr txBox="1">
            <a:spLocks/>
          </p:cNvSpPr>
          <p:nvPr/>
        </p:nvSpPr>
        <p:spPr>
          <a:xfrm>
            <a:off x="650105" y="1271338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>
                <a:latin typeface="Aptos Display"/>
              </a:rPr>
              <a:t>2. State-wise Disease Prevalence Analysis </a:t>
            </a:r>
          </a:p>
        </p:txBody>
      </p:sp>
    </p:spTree>
    <p:extLst>
      <p:ext uri="{BB962C8B-B14F-4D97-AF65-F5344CB8AC3E}">
        <p14:creationId xmlns:p14="http://schemas.microsoft.com/office/powerpoint/2010/main" val="64774054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0F3F1"/>
      </a:lt2>
      <a:accent1>
        <a:srgbClr val="C848B2"/>
      </a:accent1>
      <a:accent2>
        <a:srgbClr val="9736B6"/>
      </a:accent2>
      <a:accent3>
        <a:srgbClr val="7448C8"/>
      </a:accent3>
      <a:accent4>
        <a:srgbClr val="3C46B9"/>
      </a:accent4>
      <a:accent5>
        <a:srgbClr val="4887C8"/>
      </a:accent5>
      <a:accent6>
        <a:srgbClr val="36AAB6"/>
      </a:accent6>
      <a:hlink>
        <a:srgbClr val="3F69B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417</Words>
  <Application>Microsoft Office PowerPoint</Application>
  <PresentationFormat>Widescreen</PresentationFormat>
  <Paragraphs>42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Grandview Display</vt:lpstr>
      <vt:lpstr>DashVTI</vt:lpstr>
      <vt:lpstr>CHRONIC DISEASES DATA ANALYSIS</vt:lpstr>
      <vt:lpstr>Objectives</vt:lpstr>
      <vt:lpstr>Data Source</vt:lpstr>
      <vt:lpstr>Data Description</vt:lpstr>
      <vt:lpstr>Libraries </vt:lpstr>
      <vt:lpstr> Code Demonstration</vt:lpstr>
      <vt:lpstr>Analysis</vt:lpstr>
      <vt:lpstr>PowerPoint Presentation</vt:lpstr>
      <vt:lpstr>PowerPoint Presentation</vt:lpstr>
      <vt:lpstr>PowerPoint Presentation</vt:lpstr>
      <vt:lpstr>PowerPoint Presentation</vt:lpstr>
      <vt:lpstr>Conclusion</vt:lpstr>
      <vt:lpstr>Insights for Action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Kushwanth Sai Chandu</cp:lastModifiedBy>
  <cp:revision>223</cp:revision>
  <dcterms:created xsi:type="dcterms:W3CDTF">2024-12-11T18:26:39Z</dcterms:created>
  <dcterms:modified xsi:type="dcterms:W3CDTF">2024-12-11T20:45:52Z</dcterms:modified>
</cp:coreProperties>
</file>